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9" r:id="rId4"/>
    <p:sldId id="260" r:id="rId5"/>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73B437-E7FC-4848-981C-B604592736E5}" type="datetimeFigureOut">
              <a:rPr lang="ko-KR" altLang="en-US" smtClean="0"/>
              <a:pPr/>
              <a:t>2013-08-14</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25D819-3DAB-498E-A2D0-274568EB8D90}"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0B25D819-3DAB-498E-A2D0-274568EB8D90}" type="slidenum">
              <a:rPr lang="ko-KR" altLang="en-US" smtClean="0"/>
              <a:pPr/>
              <a:t>1</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76A3AD85-1ECB-4240-AD9C-C7B8A727EB1E}" type="datetimeFigureOut">
              <a:rPr lang="ko-KR" altLang="en-US" smtClean="0"/>
              <a:pPr/>
              <a:t>2013-08-14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49505D9-E7EE-48E2-AA69-6DA48684D2E1}"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76A3AD85-1ECB-4240-AD9C-C7B8A727EB1E}" type="datetimeFigureOut">
              <a:rPr lang="ko-KR" altLang="en-US" smtClean="0"/>
              <a:pPr/>
              <a:t>2013-08-14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49505D9-E7EE-48E2-AA69-6DA48684D2E1}"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76A3AD85-1ECB-4240-AD9C-C7B8A727EB1E}" type="datetimeFigureOut">
              <a:rPr lang="ko-KR" altLang="en-US" smtClean="0"/>
              <a:pPr/>
              <a:t>2013-08-14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49505D9-E7EE-48E2-AA69-6DA48684D2E1}"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76A3AD85-1ECB-4240-AD9C-C7B8A727EB1E}" type="datetimeFigureOut">
              <a:rPr lang="ko-KR" altLang="en-US" smtClean="0"/>
              <a:pPr/>
              <a:t>2013-08-14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49505D9-E7EE-48E2-AA69-6DA48684D2E1}"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76A3AD85-1ECB-4240-AD9C-C7B8A727EB1E}" type="datetimeFigureOut">
              <a:rPr lang="ko-KR" altLang="en-US" smtClean="0"/>
              <a:pPr/>
              <a:t>2013-08-14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49505D9-E7EE-48E2-AA69-6DA48684D2E1}"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76A3AD85-1ECB-4240-AD9C-C7B8A727EB1E}" type="datetimeFigureOut">
              <a:rPr lang="ko-KR" altLang="en-US" smtClean="0"/>
              <a:pPr/>
              <a:t>2013-08-14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49505D9-E7EE-48E2-AA69-6DA48684D2E1}"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76A3AD85-1ECB-4240-AD9C-C7B8A727EB1E}" type="datetimeFigureOut">
              <a:rPr lang="ko-KR" altLang="en-US" smtClean="0"/>
              <a:pPr/>
              <a:t>2013-08-14</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849505D9-E7EE-48E2-AA69-6DA48684D2E1}"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76A3AD85-1ECB-4240-AD9C-C7B8A727EB1E}" type="datetimeFigureOut">
              <a:rPr lang="ko-KR" altLang="en-US" smtClean="0"/>
              <a:pPr/>
              <a:t>2013-08-14</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49505D9-E7EE-48E2-AA69-6DA48684D2E1}"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76A3AD85-1ECB-4240-AD9C-C7B8A727EB1E}" type="datetimeFigureOut">
              <a:rPr lang="ko-KR" altLang="en-US" smtClean="0"/>
              <a:pPr/>
              <a:t>2013-08-14</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849505D9-E7EE-48E2-AA69-6DA48684D2E1}"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76A3AD85-1ECB-4240-AD9C-C7B8A727EB1E}" type="datetimeFigureOut">
              <a:rPr lang="ko-KR" altLang="en-US" smtClean="0"/>
              <a:pPr/>
              <a:t>2013-08-14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49505D9-E7EE-48E2-AA69-6DA48684D2E1}"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76A3AD85-1ECB-4240-AD9C-C7B8A727EB1E}" type="datetimeFigureOut">
              <a:rPr lang="ko-KR" altLang="en-US" smtClean="0"/>
              <a:pPr/>
              <a:t>2013-08-14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49505D9-E7EE-48E2-AA69-6DA48684D2E1}"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3AD85-1ECB-4240-AD9C-C7B8A727EB1E}" type="datetimeFigureOut">
              <a:rPr lang="ko-KR" altLang="en-US" smtClean="0"/>
              <a:pPr/>
              <a:t>2013-08-14</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505D9-E7EE-48E2-AA69-6DA48684D2E1}"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terms.naver.com/entry.nhn?docId=1575848" TargetMode="External"/><Relationship Id="rId2" Type="http://schemas.openxmlformats.org/officeDocument/2006/relationships/hyperlink" Target="http://terms.naver.com/entry.nhn?docId=1580635" TargetMode="External"/><Relationship Id="rId1" Type="http://schemas.openxmlformats.org/officeDocument/2006/relationships/slideLayout" Target="../slideLayouts/slideLayout2.xml"/><Relationship Id="rId5" Type="http://schemas.openxmlformats.org/officeDocument/2006/relationships/hyperlink" Target="http://terms.naver.com/entry.nhn?docId=1579495" TargetMode="External"/><Relationship Id="rId4" Type="http://schemas.openxmlformats.org/officeDocument/2006/relationships/hyperlink" Target="http://terms.naver.com/entry.nhn?docId=158131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MYHOME\바탕 화면\3.png"/>
          <p:cNvPicPr>
            <a:picLocks noChangeAspect="1" noChangeArrowheads="1"/>
          </p:cNvPicPr>
          <p:nvPr/>
        </p:nvPicPr>
        <p:blipFill>
          <a:blip r:embed="rId3"/>
          <a:srcRect/>
          <a:stretch>
            <a:fillRect/>
          </a:stretch>
        </p:blipFill>
        <p:spPr bwMode="auto">
          <a:xfrm>
            <a:off x="1214414" y="0"/>
            <a:ext cx="7929586" cy="3429000"/>
          </a:xfrm>
          <a:prstGeom prst="rect">
            <a:avLst/>
          </a:prstGeom>
          <a:noFill/>
        </p:spPr>
      </p:pic>
      <p:sp>
        <p:nvSpPr>
          <p:cNvPr id="12" name="제목 1"/>
          <p:cNvSpPr>
            <a:spLocks noGrp="1"/>
          </p:cNvSpPr>
          <p:nvPr>
            <p:ph type="ctrTitle"/>
          </p:nvPr>
        </p:nvSpPr>
        <p:spPr>
          <a:xfrm>
            <a:off x="357158" y="3714752"/>
            <a:ext cx="8786842" cy="2857520"/>
          </a:xfrm>
        </p:spPr>
        <p:txBody>
          <a:bodyPr>
            <a:noAutofit/>
          </a:bodyPr>
          <a:lstStyle/>
          <a:p>
            <a:pPr fontAlgn="base"/>
            <a:r>
              <a:rPr lang="ko-KR" altLang="en-US" sz="2000" dirty="0" smtClean="0">
                <a:solidFill>
                  <a:srgbClr val="FF0000"/>
                </a:solidFill>
              </a:rPr>
              <a:t>포워드</a:t>
            </a:r>
            <a:r>
              <a:rPr lang="ko-KR" altLang="en-US" sz="1400" dirty="0" smtClean="0"/>
              <a:t>는 코트를 좌우로 흔들면서 수비를 혼란시키고 스코어를 </a:t>
            </a:r>
            <a:br>
              <a:rPr lang="ko-KR" altLang="en-US" sz="1400" dirty="0" smtClean="0"/>
            </a:br>
            <a:r>
              <a:rPr lang="ko-KR" altLang="en-US" sz="1400" dirty="0" smtClean="0"/>
              <a:t>올리는 역할을 주로 한다</a:t>
            </a:r>
            <a:r>
              <a:rPr lang="en-US" altLang="ko-KR" sz="1400" dirty="0" smtClean="0"/>
              <a:t>. </a:t>
            </a:r>
            <a:r>
              <a:rPr lang="ko-KR" altLang="en-US" sz="1400" dirty="0" smtClean="0"/>
              <a:t>포워드는 파워포워드와 스몰포워드로 </a:t>
            </a:r>
            <a:br>
              <a:rPr lang="ko-KR" altLang="en-US" sz="1400" dirty="0" smtClean="0"/>
            </a:br>
            <a:r>
              <a:rPr lang="ko-KR" altLang="en-US" sz="1400" dirty="0" smtClean="0"/>
              <a:t>구분하는데</a:t>
            </a:r>
            <a:r>
              <a:rPr lang="en-US" altLang="ko-KR" sz="1400" dirty="0" smtClean="0"/>
              <a:t>, </a:t>
            </a:r>
            <a:r>
              <a:rPr lang="ko-KR" altLang="en-US" sz="1400" dirty="0" smtClean="0"/>
              <a:t>파워포워드는 센터를 보조하여 포스트업을 전개하는 </a:t>
            </a:r>
            <a:br>
              <a:rPr lang="ko-KR" altLang="en-US" sz="1400" dirty="0" smtClean="0"/>
            </a:br>
            <a:r>
              <a:rPr lang="ko-KR" altLang="en-US" sz="1400" dirty="0" smtClean="0"/>
              <a:t>역할에 더 중점을 두고 스몰포워드는 수비진을 흔들며 </a:t>
            </a:r>
            <a:br>
              <a:rPr lang="ko-KR" altLang="en-US" sz="1400" dirty="0" smtClean="0"/>
            </a:br>
            <a:r>
              <a:rPr lang="ko-KR" altLang="en-US" sz="1400" dirty="0" smtClean="0"/>
              <a:t>득점에 더 중점을 둔다</a:t>
            </a:r>
            <a:r>
              <a:rPr lang="en-US" altLang="ko-KR" sz="1400" dirty="0" smtClean="0"/>
              <a:t>. </a:t>
            </a:r>
            <a:r>
              <a:rPr lang="ko-KR" altLang="en-US" sz="1400" dirty="0" smtClean="0"/>
              <a:t>포인트 가드나 센터에 비해 특정적이지 않지만</a:t>
            </a:r>
            <a:br>
              <a:rPr lang="ko-KR" altLang="en-US" sz="1400" dirty="0" smtClean="0"/>
            </a:br>
            <a:r>
              <a:rPr lang="ko-KR" altLang="en-US" sz="1400" dirty="0" smtClean="0"/>
              <a:t>많은 역할을 하고 득점에 중점을 두는 만큼 에이스 플레이어도 상대적으로</a:t>
            </a:r>
            <a:br>
              <a:rPr lang="ko-KR" altLang="en-US" sz="1400" dirty="0" smtClean="0"/>
            </a:br>
            <a:r>
              <a:rPr lang="ko-KR" altLang="en-US" sz="1400" dirty="0" smtClean="0"/>
              <a:t>포워드 포지션에 많이 포진해 있다</a:t>
            </a:r>
            <a:r>
              <a:rPr lang="en-US" altLang="ko-KR" sz="1400" dirty="0" smtClean="0"/>
              <a:t>.</a:t>
            </a:r>
            <a:r>
              <a:rPr lang="ko-KR" altLang="en-US" sz="1400" dirty="0" smtClean="0"/>
              <a:t/>
            </a:r>
            <a:br>
              <a:rPr lang="ko-KR" altLang="en-US" sz="1400" dirty="0" smtClean="0"/>
            </a:br>
            <a:r>
              <a:rPr lang="ko-KR" altLang="en-US" sz="2000" dirty="0" smtClean="0">
                <a:solidFill>
                  <a:srgbClr val="FF0000"/>
                </a:solidFill>
              </a:rPr>
              <a:t>가드</a:t>
            </a:r>
            <a:r>
              <a:rPr lang="ko-KR" altLang="en-US" sz="1400" dirty="0" smtClean="0"/>
              <a:t>는 볼 운반과 배급</a:t>
            </a:r>
            <a:r>
              <a:rPr lang="en-US" altLang="ko-KR" sz="1400" dirty="0" smtClean="0"/>
              <a:t>, </a:t>
            </a:r>
            <a:r>
              <a:rPr lang="ko-KR" altLang="en-US" sz="1400" dirty="0" smtClean="0"/>
              <a:t>속공 등의 작전 전개</a:t>
            </a:r>
            <a:r>
              <a:rPr lang="en-US" altLang="ko-KR" sz="1400" dirty="0" smtClean="0"/>
              <a:t>, </a:t>
            </a:r>
            <a:r>
              <a:rPr lang="ko-KR" altLang="en-US" sz="1400" dirty="0" smtClean="0"/>
              <a:t>미들 슛 등을 주로 한다</a:t>
            </a:r>
            <a:r>
              <a:rPr lang="en-US" altLang="ko-KR" sz="1400" dirty="0" smtClean="0"/>
              <a:t>.</a:t>
            </a:r>
            <a:r>
              <a:rPr lang="ko-KR" altLang="en-US" sz="1400" dirty="0" smtClean="0"/>
              <a:t/>
            </a:r>
            <a:br>
              <a:rPr lang="ko-KR" altLang="en-US" sz="1400" dirty="0" smtClean="0"/>
            </a:br>
            <a:r>
              <a:rPr lang="ko-KR" altLang="en-US" sz="1400" dirty="0" smtClean="0"/>
              <a:t>패스능력이 좋아야 하고 중장거리 슈팅력도 좋아야 한다</a:t>
            </a:r>
            <a:r>
              <a:rPr lang="en-US" altLang="ko-KR" sz="1400" dirty="0" smtClean="0"/>
              <a:t>. </a:t>
            </a:r>
            <a:r>
              <a:rPr lang="ko-KR" altLang="en-US" sz="1400" dirty="0" smtClean="0"/>
              <a:t>포인트 가드와 </a:t>
            </a:r>
            <a:br>
              <a:rPr lang="ko-KR" altLang="en-US" sz="1400" dirty="0" smtClean="0"/>
            </a:br>
            <a:r>
              <a:rPr lang="ko-KR" altLang="en-US" sz="1400" dirty="0" smtClean="0"/>
              <a:t>슈팅가드로 나누어지는데 포인트가드는 주로 볼배급 및 전반적인 운영을 하는</a:t>
            </a:r>
            <a:br>
              <a:rPr lang="ko-KR" altLang="en-US" sz="1400" dirty="0" smtClean="0"/>
            </a:br>
            <a:r>
              <a:rPr lang="ko-KR" altLang="en-US" sz="1400" dirty="0" smtClean="0"/>
              <a:t>코트 위의 사령관이다</a:t>
            </a:r>
            <a:r>
              <a:rPr lang="en-US" altLang="ko-KR" sz="1400" dirty="0" smtClean="0"/>
              <a:t>. </a:t>
            </a:r>
            <a:r>
              <a:rPr lang="ko-KR" altLang="en-US" sz="1400" dirty="0" smtClean="0"/>
              <a:t>슈팅가드는 상대적으로 포워드에 가까운 성향을 가진다</a:t>
            </a:r>
            <a:r>
              <a:rPr lang="en-US" altLang="ko-KR" sz="1400" dirty="0" smtClean="0"/>
              <a:t>.</a:t>
            </a:r>
            <a:r>
              <a:rPr lang="ko-KR" altLang="en-US" sz="1400" dirty="0" smtClean="0"/>
              <a:t/>
            </a:r>
            <a:br>
              <a:rPr lang="ko-KR" altLang="en-US" sz="1400" dirty="0" smtClean="0"/>
            </a:br>
            <a:r>
              <a:rPr lang="ko-KR" altLang="en-US" sz="2000" dirty="0" smtClean="0">
                <a:solidFill>
                  <a:srgbClr val="FF0000"/>
                </a:solidFill>
              </a:rPr>
              <a:t>센터</a:t>
            </a:r>
            <a:r>
              <a:rPr lang="ko-KR" altLang="en-US" sz="1400" dirty="0" smtClean="0"/>
              <a:t>는 골대</a:t>
            </a:r>
            <a:r>
              <a:rPr lang="en-US" altLang="ko-KR" sz="1400" dirty="0" smtClean="0"/>
              <a:t>, </a:t>
            </a:r>
            <a:r>
              <a:rPr lang="ko-KR" altLang="en-US" sz="1400" dirty="0" smtClean="0"/>
              <a:t>포스트 근처에서 슛을 블락하고 리바운드를 하며 포스트업으로 공격을</a:t>
            </a:r>
            <a:br>
              <a:rPr lang="ko-KR" altLang="en-US" sz="1400" dirty="0" smtClean="0"/>
            </a:br>
            <a:r>
              <a:rPr lang="ko-KR" altLang="en-US" sz="1400" dirty="0" smtClean="0"/>
              <a:t>전개해 나가는 역할을 주로 한다</a:t>
            </a:r>
            <a:r>
              <a:rPr lang="en-US" altLang="ko-KR" sz="1400" dirty="0" smtClean="0"/>
              <a:t>.</a:t>
            </a:r>
            <a:r>
              <a:rPr lang="ko-KR" altLang="en-US" sz="1400" dirty="0" smtClean="0"/>
              <a:t/>
            </a:r>
            <a:br>
              <a:rPr lang="ko-KR" altLang="en-US" sz="1400" dirty="0" smtClean="0"/>
            </a:br>
            <a:r>
              <a:rPr lang="ko-KR" altLang="en-US" sz="1400" dirty="0" smtClean="0"/>
              <a:t>공의 바깥으로 빼줘서 오픈찬스를 열어주는 역할도 하는데</a:t>
            </a:r>
            <a:r>
              <a:rPr lang="en-US" altLang="ko-KR" sz="1400" dirty="0" smtClean="0"/>
              <a:t>, </a:t>
            </a:r>
            <a:r>
              <a:rPr lang="ko-KR" altLang="en-US" sz="1400" dirty="0" smtClean="0"/>
              <a:t>센터가 안정적이어야 팀의 중심이 잡힌다</a:t>
            </a:r>
            <a:r>
              <a:rPr lang="en-US" altLang="ko-KR" sz="1400" dirty="0" smtClean="0"/>
              <a:t>.</a:t>
            </a:r>
            <a:endParaRPr lang="ko-KR" altLang="en-US" sz="1400" dirty="0"/>
          </a:p>
        </p:txBody>
      </p:sp>
      <p:sp>
        <p:nvSpPr>
          <p:cNvPr id="6" name="TextBox 5"/>
          <p:cNvSpPr txBox="1"/>
          <p:nvPr/>
        </p:nvSpPr>
        <p:spPr>
          <a:xfrm>
            <a:off x="0" y="214290"/>
            <a:ext cx="1500166" cy="1738938"/>
          </a:xfrm>
          <a:prstGeom prst="rect">
            <a:avLst/>
          </a:prstGeom>
          <a:noFill/>
        </p:spPr>
        <p:txBody>
          <a:bodyPr wrap="square" rtlCol="0">
            <a:spAutoFit/>
          </a:bodyPr>
          <a:lstStyle/>
          <a:p>
            <a:pPr algn="ctr"/>
            <a:r>
              <a:rPr lang="ko-KR" altLang="en-US" sz="4400" b="1" dirty="0" smtClean="0"/>
              <a:t>농구 </a:t>
            </a:r>
            <a:endParaRPr lang="en-US" altLang="ko-KR" sz="4400" b="1" dirty="0" smtClean="0"/>
          </a:p>
          <a:p>
            <a:endParaRPr lang="en-US" altLang="ko-KR" dirty="0" smtClean="0"/>
          </a:p>
          <a:p>
            <a:pPr algn="ctr"/>
            <a:r>
              <a:rPr lang="ko-KR" altLang="en-US" sz="2700" dirty="0" smtClean="0">
                <a:latin typeface="굵은안상수체" pitchFamily="2" charset="-127"/>
                <a:ea typeface="굵은안상수체" pitchFamily="2" charset="-127"/>
              </a:rPr>
              <a:t>포지션 교육</a:t>
            </a:r>
            <a:endParaRPr lang="en-US" altLang="ko-KR" sz="2700" dirty="0" smtClean="0">
              <a:latin typeface="굵은안상수체" pitchFamily="2" charset="-127"/>
              <a:ea typeface="굵은안상수체" pitchFamily="2" charset="-127"/>
            </a:endParaRPr>
          </a:p>
          <a:p>
            <a:endParaRPr lang="ko-KR"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28596" y="2332037"/>
            <a:ext cx="8229600" cy="4525963"/>
          </a:xfrm>
        </p:spPr>
        <p:txBody>
          <a:bodyPr>
            <a:normAutofit fontScale="40000" lnSpcReduction="20000"/>
          </a:bodyPr>
          <a:lstStyle/>
          <a:p>
            <a:r>
              <a:rPr lang="ko-KR" altLang="en-US" b="1" dirty="0" err="1" smtClean="0">
                <a:solidFill>
                  <a:schemeClr val="accent5">
                    <a:lumMod val="75000"/>
                  </a:schemeClr>
                </a:solidFill>
              </a:rPr>
              <a:t>ㅇ원</a:t>
            </a:r>
            <a:r>
              <a:rPr lang="ko-KR" altLang="en-US" b="1" dirty="0" smtClean="0">
                <a:solidFill>
                  <a:schemeClr val="accent5">
                    <a:lumMod val="75000"/>
                  </a:schemeClr>
                </a:solidFill>
              </a:rPr>
              <a:t> </a:t>
            </a:r>
            <a:r>
              <a:rPr lang="ko-KR" altLang="en-US" b="1" dirty="0" err="1" smtClean="0">
                <a:solidFill>
                  <a:schemeClr val="accent5">
                    <a:lumMod val="75000"/>
                  </a:schemeClr>
                </a:solidFill>
              </a:rPr>
              <a:t>핸드슛</a:t>
            </a:r>
            <a:r>
              <a:rPr lang="en-US" altLang="ko-KR" b="1" dirty="0" smtClean="0">
                <a:solidFill>
                  <a:schemeClr val="accent5">
                    <a:lumMod val="75000"/>
                  </a:schemeClr>
                </a:solidFill>
              </a:rPr>
              <a:t>(one hand shoot)</a:t>
            </a:r>
            <a:r>
              <a:rPr lang="ko-KR" altLang="en-US" b="1" dirty="0" smtClean="0">
                <a:solidFill>
                  <a:schemeClr val="accent5">
                    <a:lumMod val="75000"/>
                  </a:schemeClr>
                </a:solidFill>
              </a:rPr>
              <a:t> </a:t>
            </a:r>
          </a:p>
          <a:p>
            <a:r>
              <a:rPr lang="ko-KR" altLang="en-US" dirty="0" smtClean="0"/>
              <a:t>한 손의 스냅을 활용하여 던지는 슛</a:t>
            </a:r>
            <a:r>
              <a:rPr lang="en-US" altLang="ko-KR" dirty="0" smtClean="0"/>
              <a:t>.</a:t>
            </a:r>
            <a:r>
              <a:rPr lang="ko-KR" altLang="en-US" dirty="0" smtClean="0"/>
              <a:t> </a:t>
            </a:r>
          </a:p>
          <a:p>
            <a:r>
              <a:rPr lang="ko-KR" altLang="en-US" b="1" dirty="0" err="1" smtClean="0">
                <a:solidFill>
                  <a:schemeClr val="accent5">
                    <a:lumMod val="75000"/>
                  </a:schemeClr>
                </a:solidFill>
              </a:rPr>
              <a:t>ㅇ투</a:t>
            </a:r>
            <a:r>
              <a:rPr lang="ko-KR" altLang="en-US" b="1" dirty="0" smtClean="0">
                <a:solidFill>
                  <a:schemeClr val="accent5">
                    <a:lumMod val="75000"/>
                  </a:schemeClr>
                </a:solidFill>
              </a:rPr>
              <a:t> </a:t>
            </a:r>
            <a:r>
              <a:rPr lang="ko-KR" altLang="en-US" b="1" dirty="0" err="1" smtClean="0">
                <a:solidFill>
                  <a:schemeClr val="accent5">
                    <a:lumMod val="75000"/>
                  </a:schemeClr>
                </a:solidFill>
              </a:rPr>
              <a:t>핸드슛</a:t>
            </a:r>
            <a:r>
              <a:rPr lang="en-US" altLang="ko-KR" b="1" dirty="0" smtClean="0">
                <a:solidFill>
                  <a:schemeClr val="accent5">
                    <a:lumMod val="75000"/>
                  </a:schemeClr>
                </a:solidFill>
              </a:rPr>
              <a:t>(two hand shoot)</a:t>
            </a:r>
            <a:r>
              <a:rPr lang="ko-KR" altLang="en-US" b="1" dirty="0" smtClean="0">
                <a:solidFill>
                  <a:schemeClr val="accent5">
                    <a:lumMod val="75000"/>
                  </a:schemeClr>
                </a:solidFill>
              </a:rPr>
              <a:t> </a:t>
            </a:r>
          </a:p>
          <a:p>
            <a:r>
              <a:rPr lang="ko-KR" altLang="en-US" dirty="0" smtClean="0"/>
              <a:t>두 손의 스냅을 적절히 활용하여 던지는 슛</a:t>
            </a:r>
            <a:r>
              <a:rPr lang="en-US" altLang="ko-KR" dirty="0" smtClean="0"/>
              <a:t>.</a:t>
            </a:r>
            <a:r>
              <a:rPr lang="ko-KR" altLang="en-US" dirty="0" smtClean="0"/>
              <a:t> </a:t>
            </a:r>
          </a:p>
          <a:p>
            <a:r>
              <a:rPr lang="ko-KR" altLang="en-US" dirty="0" smtClean="0"/>
              <a:t>한 손만으로는 볼을 던질 힘이 부족한 경우 사용한다</a:t>
            </a:r>
            <a:r>
              <a:rPr lang="en-US" altLang="ko-KR" dirty="0" smtClean="0"/>
              <a:t>.</a:t>
            </a:r>
            <a:r>
              <a:rPr lang="ko-KR" altLang="en-US" dirty="0" smtClean="0"/>
              <a:t> </a:t>
            </a:r>
          </a:p>
          <a:p>
            <a:r>
              <a:rPr lang="ko-KR" altLang="en-US" b="1" dirty="0" err="1" smtClean="0">
                <a:solidFill>
                  <a:schemeClr val="accent5">
                    <a:lumMod val="75000"/>
                  </a:schemeClr>
                </a:solidFill>
              </a:rPr>
              <a:t>ㅇ세트슛</a:t>
            </a:r>
            <a:r>
              <a:rPr lang="en-US" altLang="ko-KR" b="1" dirty="0" smtClean="0">
                <a:solidFill>
                  <a:schemeClr val="accent5">
                    <a:lumMod val="75000"/>
                  </a:schemeClr>
                </a:solidFill>
              </a:rPr>
              <a:t>(set shoot)</a:t>
            </a:r>
            <a:r>
              <a:rPr lang="ko-KR" altLang="en-US" b="1" dirty="0" smtClean="0">
                <a:solidFill>
                  <a:schemeClr val="accent5">
                    <a:lumMod val="75000"/>
                  </a:schemeClr>
                </a:solidFill>
              </a:rPr>
              <a:t> </a:t>
            </a:r>
          </a:p>
          <a:p>
            <a:r>
              <a:rPr lang="ko-KR" altLang="en-US" dirty="0" smtClean="0"/>
              <a:t>스탠딩 상태에서 하체를 고정시킨 채 점프를 하지 않고 던지는 슛</a:t>
            </a:r>
            <a:r>
              <a:rPr lang="en-US" altLang="ko-KR" dirty="0" smtClean="0"/>
              <a:t>.</a:t>
            </a:r>
            <a:r>
              <a:rPr lang="ko-KR" altLang="en-US" dirty="0" smtClean="0"/>
              <a:t> </a:t>
            </a:r>
          </a:p>
          <a:p>
            <a:r>
              <a:rPr lang="ko-KR" altLang="en-US" dirty="0" smtClean="0"/>
              <a:t>경기에서 볼 수 있는 자유투</a:t>
            </a:r>
            <a:r>
              <a:rPr lang="en-US" altLang="ko-KR" dirty="0" smtClean="0"/>
              <a:t>(free throw)</a:t>
            </a:r>
            <a:r>
              <a:rPr lang="ko-KR" altLang="en-US" dirty="0" smtClean="0"/>
              <a:t>를 주로 </a:t>
            </a:r>
            <a:r>
              <a:rPr lang="ko-KR" altLang="en-US" dirty="0" err="1" smtClean="0"/>
              <a:t>세트슛으로</a:t>
            </a:r>
            <a:r>
              <a:rPr lang="ko-KR" altLang="en-US" dirty="0" smtClean="0"/>
              <a:t> 던진다</a:t>
            </a:r>
            <a:r>
              <a:rPr lang="en-US" altLang="ko-KR" dirty="0" smtClean="0"/>
              <a:t>.</a:t>
            </a:r>
            <a:r>
              <a:rPr lang="ko-KR" altLang="en-US" dirty="0" smtClean="0"/>
              <a:t> </a:t>
            </a:r>
          </a:p>
          <a:p>
            <a:r>
              <a:rPr lang="ko-KR" altLang="en-US" b="1" dirty="0" err="1" smtClean="0">
                <a:solidFill>
                  <a:schemeClr val="accent5">
                    <a:lumMod val="75000"/>
                  </a:schemeClr>
                </a:solidFill>
              </a:rPr>
              <a:t>ㅇ미들슛</a:t>
            </a:r>
            <a:r>
              <a:rPr lang="en-US" altLang="ko-KR" b="1" dirty="0" smtClean="0">
                <a:solidFill>
                  <a:schemeClr val="accent5">
                    <a:lumMod val="75000"/>
                  </a:schemeClr>
                </a:solidFill>
              </a:rPr>
              <a:t>/2</a:t>
            </a:r>
            <a:r>
              <a:rPr lang="ko-KR" altLang="en-US" b="1" dirty="0" err="1" smtClean="0">
                <a:solidFill>
                  <a:schemeClr val="accent5">
                    <a:lumMod val="75000"/>
                  </a:schemeClr>
                </a:solidFill>
              </a:rPr>
              <a:t>점슛</a:t>
            </a:r>
            <a:r>
              <a:rPr lang="en-US" altLang="ko-KR" b="1" dirty="0" smtClean="0">
                <a:solidFill>
                  <a:schemeClr val="accent5">
                    <a:lumMod val="75000"/>
                  </a:schemeClr>
                </a:solidFill>
              </a:rPr>
              <a:t>(middle shoot/2 point shoot)</a:t>
            </a:r>
            <a:r>
              <a:rPr lang="ko-KR" altLang="en-US" b="1" dirty="0" smtClean="0">
                <a:solidFill>
                  <a:schemeClr val="accent5">
                    <a:lumMod val="75000"/>
                  </a:schemeClr>
                </a:solidFill>
              </a:rPr>
              <a:t> </a:t>
            </a:r>
          </a:p>
          <a:p>
            <a:r>
              <a:rPr lang="en-US" altLang="ko-KR" dirty="0" smtClean="0"/>
              <a:t>3</a:t>
            </a:r>
            <a:r>
              <a:rPr lang="ko-KR" altLang="en-US" dirty="0" smtClean="0"/>
              <a:t>점 라인과 베이스라인 내의 플레이 제한구역 내에서 던지는 모든 슛을 일컫는다</a:t>
            </a:r>
            <a:r>
              <a:rPr lang="en-US" altLang="ko-KR" dirty="0" smtClean="0"/>
              <a:t>.</a:t>
            </a:r>
            <a:r>
              <a:rPr lang="ko-KR" altLang="en-US" dirty="0" smtClean="0"/>
              <a:t> </a:t>
            </a:r>
          </a:p>
          <a:p>
            <a:r>
              <a:rPr lang="ko-KR" altLang="en-US" b="1" dirty="0" err="1" smtClean="0">
                <a:solidFill>
                  <a:schemeClr val="accent5">
                    <a:lumMod val="75000"/>
                  </a:schemeClr>
                </a:solidFill>
              </a:rPr>
              <a:t>ㅇ점프슛</a:t>
            </a:r>
            <a:r>
              <a:rPr lang="en-US" altLang="ko-KR" b="1" dirty="0" smtClean="0">
                <a:solidFill>
                  <a:schemeClr val="accent5">
                    <a:lumMod val="75000"/>
                  </a:schemeClr>
                </a:solidFill>
              </a:rPr>
              <a:t>(jump shoot)</a:t>
            </a:r>
            <a:r>
              <a:rPr lang="ko-KR" altLang="en-US" b="1" dirty="0" smtClean="0">
                <a:solidFill>
                  <a:schemeClr val="accent5">
                    <a:lumMod val="75000"/>
                  </a:schemeClr>
                </a:solidFill>
              </a:rPr>
              <a:t> </a:t>
            </a:r>
          </a:p>
          <a:p>
            <a:r>
              <a:rPr lang="ko-KR" altLang="en-US" dirty="0" smtClean="0"/>
              <a:t>세트슛과는 달리 점프하여 정점부근에서 던지는 슛이다</a:t>
            </a:r>
            <a:r>
              <a:rPr lang="en-US" altLang="ko-KR" dirty="0" smtClean="0"/>
              <a:t>. </a:t>
            </a:r>
            <a:endParaRPr lang="ko-KR" altLang="en-US" dirty="0" smtClean="0"/>
          </a:p>
          <a:p>
            <a:r>
              <a:rPr lang="ko-KR" altLang="en-US" b="1" dirty="0" err="1" smtClean="0">
                <a:solidFill>
                  <a:schemeClr val="accent5">
                    <a:lumMod val="75000"/>
                  </a:schemeClr>
                </a:solidFill>
              </a:rPr>
              <a:t>ㅇ미들</a:t>
            </a:r>
            <a:r>
              <a:rPr lang="ko-KR" altLang="en-US" b="1" dirty="0" smtClean="0">
                <a:solidFill>
                  <a:schemeClr val="accent5">
                    <a:lumMod val="75000"/>
                  </a:schemeClr>
                </a:solidFill>
              </a:rPr>
              <a:t> </a:t>
            </a:r>
            <a:r>
              <a:rPr lang="ko-KR" altLang="en-US" b="1" dirty="0" err="1" smtClean="0">
                <a:solidFill>
                  <a:schemeClr val="accent5">
                    <a:lumMod val="75000"/>
                  </a:schemeClr>
                </a:solidFill>
              </a:rPr>
              <a:t>점프슛</a:t>
            </a:r>
            <a:r>
              <a:rPr lang="en-US" altLang="ko-KR" b="1" dirty="0" smtClean="0">
                <a:solidFill>
                  <a:schemeClr val="accent5">
                    <a:lumMod val="75000"/>
                  </a:schemeClr>
                </a:solidFill>
              </a:rPr>
              <a:t>(middle jump shoot)</a:t>
            </a:r>
            <a:r>
              <a:rPr lang="ko-KR" altLang="en-US" b="1" dirty="0" smtClean="0">
                <a:solidFill>
                  <a:schemeClr val="accent5">
                    <a:lumMod val="75000"/>
                  </a:schemeClr>
                </a:solidFill>
              </a:rPr>
              <a:t> </a:t>
            </a:r>
          </a:p>
          <a:p>
            <a:r>
              <a:rPr lang="ko-KR" altLang="en-US" dirty="0" smtClean="0"/>
              <a:t>점프하여 던지는 미들 슛을 일컫는 말이다</a:t>
            </a:r>
            <a:r>
              <a:rPr lang="en-US" altLang="ko-KR" dirty="0" smtClean="0"/>
              <a:t>. </a:t>
            </a:r>
            <a:r>
              <a:rPr lang="ko-KR" altLang="en-US" dirty="0" smtClean="0"/>
              <a:t>흔히들 줄여서 </a:t>
            </a:r>
            <a:r>
              <a:rPr lang="ko-KR" altLang="en-US" dirty="0" err="1" smtClean="0"/>
              <a:t>미들점퍼라고</a:t>
            </a:r>
            <a:r>
              <a:rPr lang="ko-KR" altLang="en-US" dirty="0" smtClean="0"/>
              <a:t> 부르기도 한다</a:t>
            </a:r>
            <a:r>
              <a:rPr lang="en-US" altLang="ko-KR" dirty="0" smtClean="0"/>
              <a:t>.</a:t>
            </a:r>
            <a:r>
              <a:rPr lang="ko-KR" altLang="en-US" dirty="0" smtClean="0"/>
              <a:t> </a:t>
            </a:r>
          </a:p>
          <a:p>
            <a:r>
              <a:rPr lang="ko-KR" altLang="en-US" b="1" dirty="0" err="1" smtClean="0">
                <a:solidFill>
                  <a:schemeClr val="accent5">
                    <a:lumMod val="75000"/>
                  </a:schemeClr>
                </a:solidFill>
              </a:rPr>
              <a:t>ㅇ레이업슛</a:t>
            </a:r>
            <a:r>
              <a:rPr lang="en-US" altLang="ko-KR" b="1" dirty="0" smtClean="0">
                <a:solidFill>
                  <a:schemeClr val="accent5">
                    <a:lumMod val="75000"/>
                  </a:schemeClr>
                </a:solidFill>
              </a:rPr>
              <a:t>(ray up shoot)</a:t>
            </a:r>
            <a:r>
              <a:rPr lang="ko-KR" altLang="en-US" b="1" dirty="0" smtClean="0">
                <a:solidFill>
                  <a:schemeClr val="accent5">
                    <a:lumMod val="75000"/>
                  </a:schemeClr>
                </a:solidFill>
              </a:rPr>
              <a:t> </a:t>
            </a:r>
          </a:p>
          <a:p>
            <a:r>
              <a:rPr lang="ko-KR" altLang="en-US" dirty="0" smtClean="0"/>
              <a:t>달려가며 뛰어올라 </a:t>
            </a:r>
            <a:r>
              <a:rPr lang="ko-KR" altLang="en-US" dirty="0" err="1" smtClean="0"/>
              <a:t>림</a:t>
            </a:r>
            <a:r>
              <a:rPr lang="ko-KR" altLang="en-US" dirty="0" smtClean="0"/>
              <a:t> 위로 올려놓는 슛으로 러닝 슛</a:t>
            </a:r>
            <a:r>
              <a:rPr lang="en-US" altLang="ko-KR" dirty="0" smtClean="0"/>
              <a:t>(running shoot)</a:t>
            </a:r>
            <a:r>
              <a:rPr lang="ko-KR" altLang="en-US" dirty="0" smtClean="0"/>
              <a:t>이라고도 부른다</a:t>
            </a:r>
            <a:r>
              <a:rPr lang="en-US" altLang="ko-KR" dirty="0" smtClean="0"/>
              <a:t>.</a:t>
            </a:r>
            <a:r>
              <a:rPr lang="ko-KR" altLang="en-US" dirty="0" smtClean="0"/>
              <a:t> </a:t>
            </a:r>
          </a:p>
          <a:p>
            <a:r>
              <a:rPr lang="ko-KR" altLang="en-US" dirty="0" smtClean="0"/>
              <a:t>정상적인 원 핸드 슛과는 달리 볼을 가슴부분 아래에서 잡고 위로 올려놓는다</a:t>
            </a:r>
            <a:r>
              <a:rPr lang="en-US" altLang="ko-KR" dirty="0" smtClean="0"/>
              <a:t>.</a:t>
            </a:r>
            <a:r>
              <a:rPr lang="ko-KR" altLang="en-US" dirty="0" smtClean="0"/>
              <a:t> </a:t>
            </a:r>
          </a:p>
          <a:p>
            <a:r>
              <a:rPr lang="ko-KR" altLang="en-US" b="1" dirty="0" err="1" smtClean="0">
                <a:solidFill>
                  <a:schemeClr val="accent5">
                    <a:lumMod val="75000"/>
                  </a:schemeClr>
                </a:solidFill>
              </a:rPr>
              <a:t>ㅇ훅슛</a:t>
            </a:r>
            <a:r>
              <a:rPr lang="en-US" altLang="ko-KR" b="1" dirty="0" smtClean="0">
                <a:solidFill>
                  <a:schemeClr val="accent5">
                    <a:lumMod val="75000"/>
                  </a:schemeClr>
                </a:solidFill>
              </a:rPr>
              <a:t>(hook shoot)</a:t>
            </a:r>
            <a:r>
              <a:rPr lang="ko-KR" altLang="en-US" b="1" dirty="0" smtClean="0">
                <a:solidFill>
                  <a:schemeClr val="accent5">
                    <a:lumMod val="75000"/>
                  </a:schemeClr>
                </a:solidFill>
              </a:rPr>
              <a:t> </a:t>
            </a:r>
          </a:p>
          <a:p>
            <a:r>
              <a:rPr lang="ko-KR" altLang="en-US" dirty="0" smtClean="0"/>
              <a:t>수비자를 등지고 있다가 몸을 틀며 높게 올려잡은 볼을 한손으로 던지는 슛이다</a:t>
            </a:r>
            <a:r>
              <a:rPr lang="en-US" altLang="ko-KR" dirty="0" smtClean="0"/>
              <a:t>.</a:t>
            </a:r>
            <a:r>
              <a:rPr lang="ko-KR" altLang="en-US" dirty="0" smtClean="0"/>
              <a:t> </a:t>
            </a:r>
          </a:p>
          <a:p>
            <a:r>
              <a:rPr lang="ko-KR" altLang="en-US" dirty="0" smtClean="0"/>
              <a:t>수비자의 블록샷을 피하기 위하여 고안된 슛으로 한쪽 팔로는 수비자의 블록을 견제하고 한쪽 팔로는 볼을 높게 올려서 던지기 때문에 수비수로서는 블록이 어렵고 타점이 매우 높은 것이 장점이다</a:t>
            </a:r>
            <a:r>
              <a:rPr lang="en-US" altLang="ko-KR" dirty="0" smtClean="0"/>
              <a:t>.</a:t>
            </a:r>
            <a:r>
              <a:rPr lang="ko-KR" altLang="en-US" dirty="0" smtClean="0"/>
              <a:t> </a:t>
            </a:r>
            <a:endParaRPr lang="ko-KR" altLang="en-US" dirty="0"/>
          </a:p>
        </p:txBody>
      </p:sp>
      <p:pic>
        <p:nvPicPr>
          <p:cNvPr id="4" name="Picture 6" descr="C:\Users\user\Desktop\201304012014771838_51596cd9dbcc0.jpg"/>
          <p:cNvPicPr>
            <a:picLocks noChangeAspect="1" noChangeArrowheads="1"/>
          </p:cNvPicPr>
          <p:nvPr/>
        </p:nvPicPr>
        <p:blipFill>
          <a:blip r:embed="rId2" cstate="print"/>
          <a:srcRect/>
          <a:stretch>
            <a:fillRect/>
          </a:stretch>
        </p:blipFill>
        <p:spPr bwMode="auto">
          <a:xfrm>
            <a:off x="357158" y="0"/>
            <a:ext cx="1524000" cy="2068536"/>
          </a:xfrm>
          <a:prstGeom prst="rect">
            <a:avLst/>
          </a:prstGeom>
          <a:noFill/>
        </p:spPr>
      </p:pic>
      <p:pic>
        <p:nvPicPr>
          <p:cNvPr id="5" name="Picture 5" descr="C:\Users\user\Desktop\201304022042771206_515ac63dd8290.jpg"/>
          <p:cNvPicPr>
            <a:picLocks noChangeAspect="1" noChangeArrowheads="1"/>
          </p:cNvPicPr>
          <p:nvPr/>
        </p:nvPicPr>
        <p:blipFill>
          <a:blip r:embed="rId3" cstate="print"/>
          <a:srcRect/>
          <a:stretch>
            <a:fillRect/>
          </a:stretch>
        </p:blipFill>
        <p:spPr bwMode="auto">
          <a:xfrm>
            <a:off x="7500958" y="3429000"/>
            <a:ext cx="1643042" cy="2500330"/>
          </a:xfrm>
          <a:prstGeom prst="rect">
            <a:avLst/>
          </a:prstGeom>
          <a:noFill/>
        </p:spPr>
      </p:pic>
      <p:pic>
        <p:nvPicPr>
          <p:cNvPr id="6" name="Picture 4" descr="C:\Users\user\Desktop\htm_2013040120384564006420.jpg"/>
          <p:cNvPicPr>
            <a:picLocks noChangeAspect="1" noChangeArrowheads="1"/>
          </p:cNvPicPr>
          <p:nvPr/>
        </p:nvPicPr>
        <p:blipFill>
          <a:blip r:embed="rId4" cstate="print"/>
          <a:srcRect/>
          <a:stretch>
            <a:fillRect/>
          </a:stretch>
        </p:blipFill>
        <p:spPr bwMode="auto">
          <a:xfrm>
            <a:off x="4929190" y="142852"/>
            <a:ext cx="2528885" cy="3286148"/>
          </a:xfrm>
          <a:prstGeom prst="rect">
            <a:avLst/>
          </a:prstGeom>
          <a:noFill/>
        </p:spPr>
      </p:pic>
      <p:pic>
        <p:nvPicPr>
          <p:cNvPr id="7" name="Picture 3" descr="C:\Users\user\Desktop\201303271939770265_5152cd047ff2b.jpg"/>
          <p:cNvPicPr>
            <a:picLocks noChangeAspect="1" noChangeArrowheads="1"/>
          </p:cNvPicPr>
          <p:nvPr/>
        </p:nvPicPr>
        <p:blipFill>
          <a:blip r:embed="rId5" cstate="print"/>
          <a:srcRect/>
          <a:stretch>
            <a:fillRect/>
          </a:stretch>
        </p:blipFill>
        <p:spPr bwMode="auto">
          <a:xfrm>
            <a:off x="2214546" y="0"/>
            <a:ext cx="2643206" cy="2143116"/>
          </a:xfrm>
          <a:prstGeom prst="rect">
            <a:avLst/>
          </a:prstGeom>
          <a:noFill/>
        </p:spPr>
      </p:pic>
      <p:pic>
        <p:nvPicPr>
          <p:cNvPr id="8" name="Picture 2" descr="C:\Users\user\Desktop\20111026195630686.jpg"/>
          <p:cNvPicPr>
            <a:picLocks noChangeAspect="1" noChangeArrowheads="1"/>
          </p:cNvPicPr>
          <p:nvPr/>
        </p:nvPicPr>
        <p:blipFill>
          <a:blip r:embed="rId6" cstate="print"/>
          <a:srcRect/>
          <a:stretch>
            <a:fillRect/>
          </a:stretch>
        </p:blipFill>
        <p:spPr bwMode="auto">
          <a:xfrm>
            <a:off x="7643834" y="285728"/>
            <a:ext cx="1500166" cy="2786082"/>
          </a:xfrm>
          <a:prstGeom prst="rect">
            <a:avLst/>
          </a:prstGeom>
          <a:noFill/>
        </p:spPr>
      </p:pic>
      <p:sp>
        <p:nvSpPr>
          <p:cNvPr id="9" name="제목 1"/>
          <p:cNvSpPr>
            <a:spLocks noGrp="1"/>
          </p:cNvSpPr>
          <p:nvPr>
            <p:ph type="title"/>
          </p:nvPr>
        </p:nvSpPr>
        <p:spPr>
          <a:xfrm>
            <a:off x="2357422" y="6357958"/>
            <a:ext cx="3500462" cy="642934"/>
          </a:xfrm>
        </p:spPr>
        <p:txBody>
          <a:bodyPr>
            <a:noAutofit/>
          </a:bodyPr>
          <a:lstStyle/>
          <a:p>
            <a:r>
              <a:rPr lang="ko-KR" altLang="en-US" sz="1400" dirty="0" smtClean="0">
                <a:solidFill>
                  <a:schemeClr val="tx2"/>
                </a:solidFill>
              </a:rPr>
              <a:t>방과후학교농구부 박신우강사</a:t>
            </a:r>
            <a:r>
              <a:rPr lang="en-US" altLang="ko-KR" sz="1400" dirty="0" smtClean="0">
                <a:solidFill>
                  <a:schemeClr val="tx2"/>
                </a:solidFill>
              </a:rPr>
              <a:t/>
            </a:r>
            <a:br>
              <a:rPr lang="en-US" altLang="ko-KR" sz="1400" dirty="0" smtClean="0">
                <a:solidFill>
                  <a:schemeClr val="tx2"/>
                </a:solidFill>
              </a:rPr>
            </a:br>
            <a:r>
              <a:rPr lang="en-US" altLang="ko-KR" sz="1400" dirty="0" smtClean="0">
                <a:solidFill>
                  <a:schemeClr val="tx2"/>
                </a:solidFill>
              </a:rPr>
              <a:t>010-9947-4095</a:t>
            </a:r>
            <a:endParaRPr lang="ko-KR" altLang="en-US" sz="1400"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3214686"/>
            <a:ext cx="8229600" cy="2911477"/>
          </a:xfrm>
        </p:spPr>
        <p:txBody>
          <a:bodyPr>
            <a:normAutofit fontScale="47500" lnSpcReduction="20000"/>
          </a:bodyPr>
          <a:lstStyle/>
          <a:p>
            <a:pPr algn="ctr" fontAlgn="base">
              <a:buNone/>
            </a:pPr>
            <a:r>
              <a:rPr kumimoji="1" lang="en-US" altLang="ko-KR" sz="4600" b="1" dirty="0" smtClean="0"/>
              <a:t>&lt; </a:t>
            </a:r>
            <a:r>
              <a:rPr kumimoji="1" lang="ko-KR" altLang="en-US" sz="4600" b="1" dirty="0" smtClean="0"/>
              <a:t>크로스오버 드리블 </a:t>
            </a:r>
            <a:r>
              <a:rPr kumimoji="1" lang="en-US" altLang="ko-KR" sz="4600" b="1" dirty="0" smtClean="0"/>
              <a:t>(</a:t>
            </a:r>
            <a:r>
              <a:rPr kumimoji="1" lang="ko-KR" altLang="en-US" sz="4600" b="1" dirty="0" smtClean="0"/>
              <a:t>정식 명칭</a:t>
            </a:r>
            <a:r>
              <a:rPr kumimoji="1" lang="en-US" altLang="ko-KR" sz="4600" b="1" dirty="0" smtClean="0"/>
              <a:t>: change of direction)</a:t>
            </a:r>
            <a:r>
              <a:rPr kumimoji="1" lang="ko-KR" altLang="en-US" sz="4600" b="1" dirty="0" smtClean="0"/>
              <a:t> </a:t>
            </a:r>
            <a:r>
              <a:rPr kumimoji="1" lang="en-US" altLang="ko-KR" sz="4600" b="1" dirty="0" smtClean="0"/>
              <a:t>&gt;</a:t>
            </a:r>
            <a:endParaRPr lang="ko-KR" altLang="en-US" sz="4600" dirty="0" smtClean="0"/>
          </a:p>
          <a:p>
            <a:pPr>
              <a:buNone/>
            </a:pPr>
            <a:r>
              <a:rPr lang="ko-KR" altLang="en-US" dirty="0" smtClean="0"/>
              <a:t> </a:t>
            </a:r>
            <a:endParaRPr lang="en-US" altLang="ko-KR" dirty="0" smtClean="0"/>
          </a:p>
          <a:p>
            <a:pPr>
              <a:buNone/>
            </a:pPr>
            <a:endParaRPr kumimoji="1" lang="en-US" altLang="ko-KR" dirty="0" smtClean="0"/>
          </a:p>
          <a:p>
            <a:pPr>
              <a:buNone/>
            </a:pPr>
            <a:r>
              <a:rPr kumimoji="1" lang="en-US" altLang="ko-KR" dirty="0" smtClean="0"/>
              <a:t> </a:t>
            </a:r>
            <a:r>
              <a:rPr kumimoji="1" lang="ko-KR" altLang="en-US" sz="3400" b="1" dirty="0" smtClean="0"/>
              <a:t>① 상대방을 보고 </a:t>
            </a:r>
            <a:r>
              <a:rPr kumimoji="1" lang="en-US" altLang="ko-KR" sz="3400" b="1" dirty="0" smtClean="0"/>
              <a:t>V</a:t>
            </a:r>
            <a:r>
              <a:rPr kumimoji="1" lang="ko-KR" altLang="en-US" sz="3400" b="1" dirty="0" smtClean="0"/>
              <a:t>자 드리블을 한다</a:t>
            </a:r>
            <a:r>
              <a:rPr kumimoji="1" lang="en-US" altLang="ko-KR" sz="3400" b="1" dirty="0" smtClean="0"/>
              <a:t>.</a:t>
            </a:r>
          </a:p>
          <a:p>
            <a:pPr>
              <a:buNone/>
            </a:pPr>
            <a:r>
              <a:rPr kumimoji="1" lang="en-US" altLang="ko-KR" sz="3400" b="1" dirty="0" smtClean="0"/>
              <a:t> </a:t>
            </a:r>
            <a:r>
              <a:rPr kumimoji="1" lang="ko-KR" altLang="en-US" sz="3400" b="1" dirty="0" smtClean="0"/>
              <a:t>② 드리블 시 공이 가는 방향으로 시선과 무게중심을 한 방향으로 일치해 옮긴다</a:t>
            </a:r>
            <a:r>
              <a:rPr kumimoji="1" lang="en-US" altLang="ko-KR" sz="3400" b="1" dirty="0" smtClean="0"/>
              <a:t>.</a:t>
            </a:r>
          </a:p>
          <a:p>
            <a:pPr>
              <a:buNone/>
            </a:pPr>
            <a:r>
              <a:rPr kumimoji="1" lang="en-US" altLang="ko-KR" sz="3400" b="1" dirty="0" smtClean="0"/>
              <a:t> </a:t>
            </a:r>
            <a:r>
              <a:rPr kumimoji="1" lang="ko-KR" altLang="en-US" sz="3400" b="1" dirty="0" smtClean="0"/>
              <a:t>③ 상대방도 수비를 하기 위해 ②에서 했던 방향으로 몸을 옮길 때 </a:t>
            </a:r>
            <a:endParaRPr lang="ko-KR" altLang="en-US" sz="3400" b="1" dirty="0" smtClean="0"/>
          </a:p>
          <a:p>
            <a:pPr fontAlgn="base">
              <a:buNone/>
            </a:pPr>
            <a:r>
              <a:rPr kumimoji="1" lang="ko-KR" altLang="en-US" sz="3400" b="1" dirty="0" smtClean="0"/>
              <a:t>    이때</a:t>
            </a:r>
            <a:r>
              <a:rPr kumimoji="1" lang="en-US" altLang="ko-KR" sz="3400" b="1" dirty="0" smtClean="0"/>
              <a:t>, </a:t>
            </a:r>
            <a:r>
              <a:rPr kumimoji="1" lang="ko-KR" altLang="en-US" sz="3400" b="1" dirty="0" smtClean="0"/>
              <a:t>다시 다른 방향으로 재빠르게 전환하며 드리블하여 돌파한다</a:t>
            </a:r>
            <a:r>
              <a:rPr kumimoji="1" lang="en-US" altLang="ko-KR" sz="3400" b="1" dirty="0" smtClean="0"/>
              <a:t>.</a:t>
            </a:r>
            <a:endParaRPr lang="ko-KR" altLang="en-US" sz="3400" b="1" dirty="0" smtClean="0"/>
          </a:p>
          <a:p>
            <a:pPr fontAlgn="base">
              <a:buNone/>
            </a:pPr>
            <a:r>
              <a:rPr kumimoji="1" lang="ko-KR" altLang="en-US" sz="3400" b="1" dirty="0" smtClean="0"/>
              <a:t> ④ 돌파 후 슛을 던지면 되는데 이땐</a:t>
            </a:r>
            <a:r>
              <a:rPr kumimoji="1" lang="en-US" altLang="ko-KR" sz="3400" b="1" dirty="0" smtClean="0"/>
              <a:t>, </a:t>
            </a:r>
            <a:r>
              <a:rPr kumimoji="1" lang="ko-KR" altLang="en-US" sz="3400" b="1" dirty="0" err="1" smtClean="0"/>
              <a:t>레이업</a:t>
            </a:r>
            <a:r>
              <a:rPr kumimoji="1" lang="ko-KR" altLang="en-US" sz="3400" b="1" dirty="0" smtClean="0"/>
              <a:t> 슛이 가장 성공률이 높다</a:t>
            </a:r>
            <a:r>
              <a:rPr kumimoji="1" lang="en-US" altLang="ko-KR" sz="3400" b="1" dirty="0" smtClean="0"/>
              <a:t>.</a:t>
            </a:r>
          </a:p>
          <a:p>
            <a:pPr fontAlgn="base">
              <a:buNone/>
            </a:pPr>
            <a:endParaRPr kumimoji="1" lang="en-US" altLang="ko-KR" sz="3400" b="1" dirty="0" smtClean="0"/>
          </a:p>
          <a:p>
            <a:pPr fontAlgn="base">
              <a:buNone/>
            </a:pPr>
            <a:r>
              <a:rPr kumimoji="1" lang="en-US" altLang="ko-KR" sz="3400" b="1" dirty="0" smtClean="0"/>
              <a:t>Tip. </a:t>
            </a:r>
            <a:r>
              <a:rPr kumimoji="1" lang="ko-KR" altLang="en-US" sz="3400" b="1" dirty="0" smtClean="0"/>
              <a:t>자세를 최대한 낮춰서 움직인다</a:t>
            </a:r>
            <a:r>
              <a:rPr kumimoji="1" lang="en-US" altLang="ko-KR" sz="3400" b="1" dirty="0" smtClean="0"/>
              <a:t>. Fake motion</a:t>
            </a:r>
            <a:r>
              <a:rPr kumimoji="1" lang="ko-KR" altLang="en-US" sz="3400" b="1" dirty="0" smtClean="0"/>
              <a:t>의 일종으로 최대한 리얼한 연기로 상대방의 움직임의 역방향으로 빠르게 드리블 하는 기술</a:t>
            </a:r>
            <a:endParaRPr lang="ko-KR" altLang="en-US" sz="3400" b="1" dirty="0"/>
          </a:p>
        </p:txBody>
      </p:sp>
      <p:pic>
        <p:nvPicPr>
          <p:cNvPr id="4" name="Picture 6" descr="C:\Users\user\Desktop\크로스~1.JPG"/>
          <p:cNvPicPr>
            <a:picLocks noChangeAspect="1" noChangeArrowheads="1"/>
          </p:cNvPicPr>
          <p:nvPr/>
        </p:nvPicPr>
        <p:blipFill>
          <a:blip r:embed="rId2"/>
          <a:srcRect/>
          <a:stretch>
            <a:fillRect/>
          </a:stretch>
        </p:blipFill>
        <p:spPr bwMode="auto">
          <a:xfrm>
            <a:off x="571472" y="142852"/>
            <a:ext cx="8072494" cy="292895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571472" y="428604"/>
            <a:ext cx="8229600" cy="4857784"/>
          </a:xfrm>
        </p:spPr>
        <p:txBody>
          <a:bodyPr>
            <a:normAutofit fontScale="85000" lnSpcReduction="20000"/>
          </a:bodyPr>
          <a:lstStyle/>
          <a:p>
            <a:pPr>
              <a:buNone/>
            </a:pPr>
            <a:r>
              <a:rPr lang="ko-KR" altLang="en-US" dirty="0" smtClean="0"/>
              <a:t>   </a:t>
            </a:r>
            <a:r>
              <a:rPr lang="ko-KR" altLang="en-US" sz="2700" dirty="0" smtClean="0"/>
              <a:t>더블드리블</a:t>
            </a:r>
            <a:r>
              <a:rPr lang="en-US" altLang="ko-KR" sz="2700" dirty="0" smtClean="0"/>
              <a:t>: </a:t>
            </a:r>
            <a:r>
              <a:rPr lang="ko-KR" altLang="en-US" sz="2700" dirty="0" smtClean="0"/>
              <a:t>공을 가진 선수가 잠시 공을 잡았다가 슛이나 </a:t>
            </a:r>
            <a:r>
              <a:rPr lang="ko-KR" altLang="en-US" sz="2700" dirty="0" smtClean="0">
                <a:hlinkClick r:id="rId2" action="ppaction://hlinkfile"/>
              </a:rPr>
              <a:t>패스</a:t>
            </a:r>
            <a:r>
              <a:rPr lang="ko-KR" altLang="en-US" sz="2700" dirty="0" smtClean="0"/>
              <a:t>를 하지 않고 다시 </a:t>
            </a:r>
            <a:r>
              <a:rPr lang="ko-KR" altLang="en-US" sz="2700" dirty="0" smtClean="0">
                <a:hlinkClick r:id="rId3" action="ppaction://hlinkfile"/>
              </a:rPr>
              <a:t>드리블</a:t>
            </a:r>
            <a:r>
              <a:rPr lang="ko-KR" altLang="en-US" sz="2700" dirty="0" smtClean="0"/>
              <a:t>을 하는 경우</a:t>
            </a:r>
            <a:r>
              <a:rPr lang="en-US" altLang="ko-KR" sz="2700" dirty="0" smtClean="0"/>
              <a:t>, </a:t>
            </a:r>
            <a:r>
              <a:rPr lang="ko-KR" altLang="en-US" sz="2700" dirty="0" smtClean="0"/>
              <a:t>드리블을 하다가 두 손을 함께 공에 대는 경우</a:t>
            </a:r>
            <a:r>
              <a:rPr lang="en-US" altLang="ko-KR" sz="2700" dirty="0" smtClean="0"/>
              <a:t>, </a:t>
            </a:r>
            <a:r>
              <a:rPr lang="ko-KR" altLang="en-US" sz="2700" dirty="0" smtClean="0"/>
              <a:t>손바닥을 위로 향해 공을 다루는 경우 등을 말한다</a:t>
            </a:r>
            <a:r>
              <a:rPr lang="en-US" altLang="ko-KR" sz="2700" dirty="0" smtClean="0"/>
              <a:t>. </a:t>
            </a:r>
            <a:r>
              <a:rPr lang="ko-KR" altLang="en-US" sz="2700" dirty="0" smtClean="0"/>
              <a:t>반칙이 선언되어 공격권을 상대 팀에게 넘겨줘야 한다</a:t>
            </a:r>
            <a:r>
              <a:rPr lang="en-US" altLang="ko-KR" sz="2700" dirty="0" smtClean="0"/>
              <a:t>.</a:t>
            </a:r>
            <a:br>
              <a:rPr lang="en-US" altLang="ko-KR" sz="2700" dirty="0" smtClean="0"/>
            </a:br>
            <a:endParaRPr lang="en-US" altLang="ko-KR" sz="2700" dirty="0" smtClean="0"/>
          </a:p>
          <a:p>
            <a:pPr>
              <a:buNone/>
            </a:pPr>
            <a:r>
              <a:rPr lang="en-US" altLang="ko-KR" sz="2700" dirty="0" smtClean="0"/>
              <a:t>   </a:t>
            </a:r>
            <a:r>
              <a:rPr lang="ko-KR" altLang="en-US" sz="2700" dirty="0" smtClean="0"/>
              <a:t>트레블링 바이얼레이션</a:t>
            </a:r>
            <a:r>
              <a:rPr lang="en-US" altLang="ko-KR" sz="2700" dirty="0" smtClean="0"/>
              <a:t>: </a:t>
            </a:r>
            <a:r>
              <a:rPr lang="ko-KR" altLang="en-US" sz="2700" dirty="0" smtClean="0"/>
              <a:t>선수가 축이 되는 발</a:t>
            </a:r>
            <a:r>
              <a:rPr lang="en-US" altLang="ko-KR" sz="2700" dirty="0" smtClean="0"/>
              <a:t>(</a:t>
            </a:r>
            <a:r>
              <a:rPr lang="ko-KR" altLang="en-US" sz="2700" dirty="0" smtClean="0">
                <a:hlinkClick r:id="rId4" action="ppaction://hlinkfile"/>
              </a:rPr>
              <a:t>피벗 풋</a:t>
            </a:r>
            <a:r>
              <a:rPr lang="en-US" altLang="ko-KR" sz="2700" dirty="0" smtClean="0"/>
              <a:t>)</a:t>
            </a:r>
            <a:r>
              <a:rPr lang="ko-KR" altLang="en-US" sz="2700" dirty="0" smtClean="0"/>
              <a:t>을 유지하는 것에 실패하거나 공을 잡고 있는 도중에 허용된 것보다 더 많이 걸음을 걷는 위반 행위로</a:t>
            </a:r>
            <a:r>
              <a:rPr lang="en-US" altLang="ko-KR" sz="2700" dirty="0" smtClean="0"/>
              <a:t>, </a:t>
            </a:r>
            <a:r>
              <a:rPr lang="ko-KR" altLang="en-US" sz="2700" dirty="0" smtClean="0"/>
              <a:t>공의 소유권을 잃게 된다</a:t>
            </a:r>
            <a:r>
              <a:rPr lang="en-US" altLang="ko-KR" sz="2700" dirty="0" smtClean="0"/>
              <a:t>. </a:t>
            </a:r>
            <a:r>
              <a:rPr lang="ko-KR" altLang="en-US" sz="2700" dirty="0" smtClean="0"/>
              <a:t>공을 갖고 서 있는 선수는 한쪽 발로 어느방향으로든 여러 번 움직이는 것이 허용되지만</a:t>
            </a:r>
            <a:r>
              <a:rPr lang="en-US" altLang="ko-KR" sz="2700" dirty="0" smtClean="0"/>
              <a:t>, </a:t>
            </a:r>
            <a:r>
              <a:rPr lang="ko-KR" altLang="en-US" sz="2700" dirty="0" smtClean="0"/>
              <a:t>축이 되는 한쪽 발은 반드시 바닥에 붙이고 있어야 한다</a:t>
            </a:r>
            <a:r>
              <a:rPr lang="en-US" altLang="ko-KR" sz="2700" dirty="0" smtClean="0"/>
              <a:t>. </a:t>
            </a:r>
            <a:r>
              <a:rPr lang="ko-KR" altLang="en-US" sz="2700" dirty="0" smtClean="0"/>
              <a:t>또한 공을 </a:t>
            </a:r>
            <a:r>
              <a:rPr lang="ko-KR" altLang="en-US" sz="2700" dirty="0" smtClean="0">
                <a:hlinkClick r:id="rId3" action="ppaction://hlinkfile"/>
              </a:rPr>
              <a:t>드리블</a:t>
            </a:r>
            <a:r>
              <a:rPr lang="ko-KR" altLang="en-US" sz="2700" dirty="0" smtClean="0"/>
              <a:t> 하지 않은 채 세 걸음 이상 이동하는 것도 반칙이다</a:t>
            </a:r>
            <a:r>
              <a:rPr lang="en-US" altLang="ko-KR" sz="2700" dirty="0" smtClean="0"/>
              <a:t>. </a:t>
            </a:r>
            <a:r>
              <a:rPr lang="ko-KR" altLang="en-US" sz="2700" dirty="0" smtClean="0"/>
              <a:t>만약 공을 잡고 서 있을 때 선수가 슛을 하거나</a:t>
            </a:r>
            <a:r>
              <a:rPr lang="en-US" altLang="ko-KR" sz="2700" dirty="0" smtClean="0"/>
              <a:t>, </a:t>
            </a:r>
            <a:r>
              <a:rPr lang="ko-KR" altLang="en-US" sz="2700" dirty="0" smtClean="0"/>
              <a:t>바닥에 발이 닿기 전에 공중에 </a:t>
            </a:r>
            <a:r>
              <a:rPr lang="ko-KR" altLang="en-US" sz="2700" dirty="0" smtClean="0">
                <a:hlinkClick r:id="rId5" action="ppaction://hlinkfile"/>
              </a:rPr>
              <a:t>점프</a:t>
            </a:r>
            <a:r>
              <a:rPr lang="ko-KR" altLang="en-US" sz="2700" dirty="0" smtClean="0"/>
              <a:t>하여 공을 </a:t>
            </a:r>
            <a:r>
              <a:rPr lang="ko-KR" altLang="en-US" sz="2700" dirty="0" smtClean="0">
                <a:hlinkClick r:id="rId2" action="ppaction://hlinkfile"/>
              </a:rPr>
              <a:t>패스</a:t>
            </a:r>
            <a:r>
              <a:rPr lang="ko-KR" altLang="en-US" sz="2700" dirty="0" smtClean="0"/>
              <a:t>하는 것은 허용된다</a:t>
            </a:r>
            <a:r>
              <a:rPr lang="en-US" altLang="ko-KR" sz="2700" dirty="0" smtClean="0"/>
              <a:t>. </a:t>
            </a:r>
            <a:r>
              <a:rPr lang="ko-KR" altLang="en-US" sz="2700" dirty="0" smtClean="0"/>
              <a:t>워킹</a:t>
            </a:r>
            <a:r>
              <a:rPr lang="en-US" altLang="ko-KR" sz="2700" dirty="0" smtClean="0"/>
              <a:t>(</a:t>
            </a:r>
            <a:r>
              <a:rPr lang="en-US" sz="2700" dirty="0" smtClean="0"/>
              <a:t>walking)</a:t>
            </a:r>
            <a:r>
              <a:rPr lang="ko-KR" altLang="en-US" sz="2700" dirty="0" smtClean="0"/>
              <a:t>이라고도 한다</a:t>
            </a:r>
            <a:r>
              <a:rPr lang="en-US" altLang="ko-KR" sz="2700" dirty="0" smtClean="0"/>
              <a:t>.</a:t>
            </a:r>
            <a:endParaRPr lang="ko-KR" altLang="en-US" sz="2700" dirty="0"/>
          </a:p>
        </p:txBody>
      </p:sp>
      <p:sp>
        <p:nvSpPr>
          <p:cNvPr id="6" name="제목 1"/>
          <p:cNvSpPr>
            <a:spLocks noGrp="1"/>
          </p:cNvSpPr>
          <p:nvPr>
            <p:ph type="title"/>
          </p:nvPr>
        </p:nvSpPr>
        <p:spPr>
          <a:xfrm>
            <a:off x="1571604" y="5857892"/>
            <a:ext cx="5572164" cy="642934"/>
          </a:xfrm>
        </p:spPr>
        <p:txBody>
          <a:bodyPr>
            <a:noAutofit/>
          </a:bodyPr>
          <a:lstStyle/>
          <a:p>
            <a:r>
              <a:rPr lang="ko-KR" altLang="en-US" sz="2200" dirty="0" smtClean="0"/>
              <a:t>얼라이브스포츠클럽</a:t>
            </a:r>
            <a:endParaRPr lang="ko-KR" altLang="en-US"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270</Words>
  <Application>Microsoft Office PowerPoint</Application>
  <PresentationFormat>화면 슬라이드 쇼(4:3)</PresentationFormat>
  <Paragraphs>39</Paragraphs>
  <Slides>4</Slides>
  <Notes>1</Notes>
  <HiddenSlides>0</HiddenSlides>
  <MMClips>0</MMClips>
  <ScaleCrop>false</ScaleCrop>
  <HeadingPairs>
    <vt:vector size="4" baseType="variant">
      <vt:variant>
        <vt:lpstr>테마</vt:lpstr>
      </vt:variant>
      <vt:variant>
        <vt:i4>1</vt:i4>
      </vt:variant>
      <vt:variant>
        <vt:lpstr>슬라이드 제목</vt:lpstr>
      </vt:variant>
      <vt:variant>
        <vt:i4>4</vt:i4>
      </vt:variant>
    </vt:vector>
  </HeadingPairs>
  <TitlesOfParts>
    <vt:vector size="5" baseType="lpstr">
      <vt:lpstr>Office 테마</vt:lpstr>
      <vt:lpstr>포워드는 코트를 좌우로 흔들면서 수비를 혼란시키고 스코어를  올리는 역할을 주로 한다. 포워드는 파워포워드와 스몰포워드로  구분하는데, 파워포워드는 센터를 보조하여 포스트업을 전개하는  역할에 더 중점을 두고 스몰포워드는 수비진을 흔들며  득점에 더 중점을 둔다. 포인트 가드나 센터에 비해 특정적이지 않지만 많은 역할을 하고 득점에 중점을 두는 만큼 에이스 플레이어도 상대적으로 포워드 포지션에 많이 포진해 있다. 가드는 볼 운반과 배급, 속공 등의 작전 전개, 미들 슛 등을 주로 한다. 패스능력이 좋아야 하고 중장거리 슈팅력도 좋아야 한다. 포인트 가드와  슈팅가드로 나누어지는데 포인트가드는 주로 볼배급 및 전반적인 운영을 하는 코트 위의 사령관이다. 슈팅가드는 상대적으로 포워드에 가까운 성향을 가진다. 센터는 골대, 포스트 근처에서 슛을 블락하고 리바운드를 하며 포스트업으로 공격을 전개해 나가는 역할을 주로 한다. 공의 바깥으로 빼줘서 오픈찬스를 열어주는 역할도 하는데, 센터가 안정적이어야 팀의 중심이 잡힌다.</vt:lpstr>
      <vt:lpstr>방과후학교농구부 박신우강사 010-9947-4095</vt:lpstr>
      <vt:lpstr>슬라이드 3</vt:lpstr>
      <vt:lpstr>얼라이브스포츠클럽</vt:lpstr>
    </vt:vector>
  </TitlesOfParts>
  <Company>Black Edition SP3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Windows XP</dc:creator>
  <cp:lastModifiedBy>Windows XP</cp:lastModifiedBy>
  <cp:revision>56</cp:revision>
  <dcterms:created xsi:type="dcterms:W3CDTF">2013-04-03T09:58:37Z</dcterms:created>
  <dcterms:modified xsi:type="dcterms:W3CDTF">2013-08-14T05:45:37Z</dcterms:modified>
</cp:coreProperties>
</file>